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10" r:id="rId2"/>
    <p:sldId id="307" r:id="rId3"/>
    <p:sldId id="308" r:id="rId4"/>
    <p:sldId id="309" r:id="rId5"/>
    <p:sldId id="311" r:id="rId6"/>
    <p:sldId id="312" r:id="rId7"/>
    <p:sldId id="288" r:id="rId8"/>
    <p:sldId id="289" r:id="rId9"/>
    <p:sldId id="313" r:id="rId10"/>
    <p:sldId id="31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3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66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04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76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5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6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9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72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03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1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97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60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2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4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1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864912" y="3359203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3683975" y="1612280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11. </a:t>
            </a:r>
            <a:r>
              <a:rPr lang="hu-HU" sz="5400" b="1" dirty="0">
                <a:solidFill>
                  <a:srgbClr val="FF0000"/>
                </a:solidFill>
              </a:rPr>
              <a:t>útvonal</a:t>
            </a:r>
            <a:endParaRPr lang="hu-HU" sz="5400" dirty="0"/>
          </a:p>
        </p:txBody>
      </p:sp>
      <p:sp>
        <p:nvSpPr>
          <p:cNvPr id="2" name="Téglalap 1"/>
          <p:cNvSpPr/>
          <p:nvPr/>
        </p:nvSpPr>
        <p:spPr>
          <a:xfrm>
            <a:off x="4171427" y="4358697"/>
            <a:ext cx="35022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12. 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Sóstó </a:t>
            </a:r>
            <a:r>
              <a:rPr lang="hu-HU" b="1" dirty="0">
                <a:solidFill>
                  <a:srgbClr val="FF0000"/>
                </a:solidFill>
              </a:rPr>
              <a:t>u. + Szlovák u.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Új </a:t>
            </a:r>
            <a:r>
              <a:rPr lang="hu-HU" b="1" dirty="0" err="1">
                <a:solidFill>
                  <a:srgbClr val="FFFF00"/>
                </a:solidFill>
              </a:rPr>
              <a:t>Csóri</a:t>
            </a:r>
            <a:r>
              <a:rPr lang="hu-HU" b="1" dirty="0">
                <a:solidFill>
                  <a:srgbClr val="FFFF00"/>
                </a:solidFill>
              </a:rPr>
              <a:t> u. +Palotai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Mátyás </a:t>
            </a:r>
            <a:r>
              <a:rPr lang="hu-HU" b="1" dirty="0">
                <a:solidFill>
                  <a:srgbClr val="FF0000"/>
                </a:solidFill>
              </a:rPr>
              <a:t>Krt. + Szegfű </a:t>
            </a:r>
            <a:r>
              <a:rPr lang="hu-HU" b="1" dirty="0" err="1">
                <a:solidFill>
                  <a:srgbClr val="FF0000"/>
                </a:solidFill>
              </a:rPr>
              <a:t>Gy</a:t>
            </a:r>
            <a:r>
              <a:rPr lang="hu-HU" b="1" dirty="0">
                <a:solidFill>
                  <a:srgbClr val="FF0000"/>
                </a:solidFill>
              </a:rPr>
              <a:t> u.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Ányos </a:t>
            </a:r>
            <a:r>
              <a:rPr lang="hu-HU" b="1" dirty="0">
                <a:solidFill>
                  <a:srgbClr val="FFFF00"/>
                </a:solidFill>
              </a:rPr>
              <a:t>Pál u. + Zichy Liget </a:t>
            </a:r>
            <a:r>
              <a:rPr lang="hu-HU" b="1" dirty="0" smtClean="0">
                <a:solidFill>
                  <a:srgbClr val="FF0000"/>
                </a:solidFill>
              </a:rPr>
              <a:t>Mészöly </a:t>
            </a:r>
            <a:r>
              <a:rPr lang="hu-HU" b="1" dirty="0">
                <a:solidFill>
                  <a:srgbClr val="FF0000"/>
                </a:solidFill>
              </a:rPr>
              <a:t>G. u. + Palotai </a:t>
            </a:r>
            <a:r>
              <a:rPr lang="hu-HU" b="1" dirty="0">
                <a:solidFill>
                  <a:srgbClr val="FFFF00"/>
                </a:solidFill>
              </a:rPr>
              <a:t>u.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>
                <a:solidFill>
                  <a:srgbClr val="FFFF00"/>
                </a:solidFill>
              </a:rPr>
              <a:t>Sárkeresztúri út 12.</a:t>
            </a:r>
          </a:p>
        </p:txBody>
      </p:sp>
    </p:spTree>
    <p:extLst>
      <p:ext uri="{BB962C8B-B14F-4D97-AF65-F5344CB8AC3E}">
        <p14:creationId xmlns:p14="http://schemas.microsoft.com/office/powerpoint/2010/main" val="153066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900081" y="2436010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3752610" y="864934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15. </a:t>
            </a:r>
            <a:r>
              <a:rPr lang="hu-HU" sz="5400" b="1" dirty="0">
                <a:solidFill>
                  <a:srgbClr val="FF0000"/>
                </a:solidFill>
              </a:rPr>
              <a:t>útvonal</a:t>
            </a:r>
            <a:endParaRPr lang="hu-HU" sz="5400" dirty="0"/>
          </a:p>
        </p:txBody>
      </p:sp>
      <p:sp>
        <p:nvSpPr>
          <p:cNvPr id="8" name="Téglalap 7"/>
          <p:cNvSpPr/>
          <p:nvPr/>
        </p:nvSpPr>
        <p:spPr>
          <a:xfrm>
            <a:off x="4472355" y="3039849"/>
            <a:ext cx="2561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</a:t>
            </a:r>
            <a:r>
              <a:rPr lang="hu-HU" b="1" dirty="0" smtClean="0">
                <a:solidFill>
                  <a:srgbClr val="FFFF00"/>
                </a:solidFill>
              </a:rPr>
              <a:t>12.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M7 </a:t>
            </a:r>
            <a:r>
              <a:rPr lang="hu-HU" b="1" dirty="0">
                <a:solidFill>
                  <a:srgbClr val="FF0000"/>
                </a:solidFill>
              </a:rPr>
              <a:t>Siófok irányába.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Szabadbattyán</a:t>
            </a:r>
            <a:r>
              <a:rPr lang="hu-HU" b="1" dirty="0">
                <a:solidFill>
                  <a:srgbClr val="FFFF00"/>
                </a:solidFill>
              </a:rPr>
              <a:t>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Sárkeresztúri </a:t>
            </a:r>
            <a:r>
              <a:rPr lang="hu-HU" b="1" dirty="0">
                <a:solidFill>
                  <a:srgbClr val="FF0000"/>
                </a:solidFill>
              </a:rPr>
              <a:t>út.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007578" y="4474685"/>
            <a:ext cx="749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Azokon az útvonalakon ahova nem tettünk képeket, Különösen nehéz helyzet nincs, viszont nagyobb sebességgel kell közlekedni . A nagyobb sebesség nagyobb figyelmet igényel. A követési távolság és sebességhatárok betartása nagyon fontos.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787162" y="5996354"/>
            <a:ext cx="604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Jó tanulást kívánunk minden kedves tanulóinknak 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066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8" y="1137871"/>
            <a:ext cx="5796696" cy="298682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23" y="1154209"/>
            <a:ext cx="4127256" cy="297048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34828" y="4396154"/>
            <a:ext cx="3906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A 8-as (kerülő) úton haladjunk Székesfehérvár felé. A zöld jelzéseket kövessük. </a:t>
            </a:r>
            <a:r>
              <a:rPr lang="hu-HU" dirty="0" smtClean="0">
                <a:solidFill>
                  <a:srgbClr val="FF0000"/>
                </a:solidFill>
              </a:rPr>
              <a:t>Piros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smtClean="0">
                <a:solidFill>
                  <a:srgbClr val="FF0000"/>
                </a:solidFill>
              </a:rPr>
              <a:t>karikával</a:t>
            </a:r>
            <a:r>
              <a:rPr lang="hu-HU" dirty="0" smtClean="0">
                <a:solidFill>
                  <a:srgbClr val="FFFF00"/>
                </a:solidFill>
              </a:rPr>
              <a:t> jeleztük azt a jelzőtáblát, mely megtéveszthet minket. Haladjunk a teherautók irányába.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29" y="4396153"/>
            <a:ext cx="7300911" cy="21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8" y="966239"/>
            <a:ext cx="4911969" cy="27629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38953" y="186965"/>
            <a:ext cx="378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Ányos Pál utca.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638799" y="400284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Egyirányú utca, bekanyarodás előtt irányjelzéssel soroljunk be az úttest bal oldalára majd onnan kanyarodjunk balra. </a:t>
            </a:r>
            <a:r>
              <a:rPr lang="hu-HU" sz="2000" dirty="0" smtClean="0">
                <a:solidFill>
                  <a:srgbClr val="FFFF00"/>
                </a:solidFill>
              </a:rPr>
              <a:t>A Móri úton egyenesen kell áthaladnunk. Ha jobbról. Balról nem jön senki, akkor indulhatunk. A szemből jövő autókkal szemben elsőbbségünk van, de a </a:t>
            </a:r>
            <a:r>
              <a:rPr lang="hu-HU" sz="2000" dirty="0" smtClean="0">
                <a:solidFill>
                  <a:srgbClr val="FF0000"/>
                </a:solidFill>
              </a:rPr>
              <a:t>zebrán</a:t>
            </a:r>
            <a:r>
              <a:rPr lang="hu-HU" sz="2000" dirty="0" smtClean="0">
                <a:solidFill>
                  <a:srgbClr val="FFFF00"/>
                </a:solidFill>
              </a:rPr>
              <a:t> esetleg áthaladó gyalogosokat engedjük el. </a:t>
            </a:r>
            <a:endParaRPr lang="hu-HU" sz="2000" dirty="0">
              <a:solidFill>
                <a:srgbClr val="FFFF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44" y="966239"/>
            <a:ext cx="4919311" cy="27629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48" y="3862165"/>
            <a:ext cx="4911969" cy="27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736298" y="430797"/>
            <a:ext cx="6583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Ányos Pál u. + Zichy Liget 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70638" y="5266592"/>
            <a:ext cx="7295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Egyenesen haladunk át a Zichy ligetbe. A jobbról és balról jövők elengedése után figyeljünk a zebrán áthaladó gyalogosokra.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38" y="1639438"/>
            <a:ext cx="71151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0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864911" y="1583157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4001202" y="363772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12. </a:t>
            </a:r>
            <a:r>
              <a:rPr lang="hu-HU" sz="5400" b="1" dirty="0">
                <a:solidFill>
                  <a:srgbClr val="FF0000"/>
                </a:solidFill>
              </a:rPr>
              <a:t>útvonal</a:t>
            </a:r>
            <a:endParaRPr lang="hu-HU" sz="5400" dirty="0"/>
          </a:p>
        </p:txBody>
      </p:sp>
      <p:sp>
        <p:nvSpPr>
          <p:cNvPr id="3" name="Téglalap 2"/>
          <p:cNvSpPr/>
          <p:nvPr/>
        </p:nvSpPr>
        <p:spPr>
          <a:xfrm>
            <a:off x="4577862" y="2398012"/>
            <a:ext cx="3678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</a:t>
            </a:r>
            <a:r>
              <a:rPr lang="hu-HU" b="1" dirty="0" smtClean="0">
                <a:solidFill>
                  <a:srgbClr val="FFFF00"/>
                </a:solidFill>
              </a:rPr>
              <a:t>12.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Sárkeresztúri </a:t>
            </a:r>
            <a:r>
              <a:rPr lang="hu-HU" b="1" dirty="0">
                <a:solidFill>
                  <a:srgbClr val="FF0000"/>
                </a:solidFill>
              </a:rPr>
              <a:t>u. + 8. sz. út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8</a:t>
            </a:r>
            <a:r>
              <a:rPr lang="hu-HU" b="1" dirty="0">
                <a:solidFill>
                  <a:srgbClr val="FFFF00"/>
                </a:solidFill>
              </a:rPr>
              <a:t>. sz. út + Új </a:t>
            </a:r>
            <a:r>
              <a:rPr lang="hu-HU" b="1" dirty="0" err="1" smtClean="0">
                <a:solidFill>
                  <a:srgbClr val="FFFF00"/>
                </a:solidFill>
              </a:rPr>
              <a:t>Csóri</a:t>
            </a:r>
            <a:r>
              <a:rPr lang="hu-HU" b="1" dirty="0" smtClean="0">
                <a:solidFill>
                  <a:srgbClr val="FFFF00"/>
                </a:solidFill>
              </a:rPr>
              <a:t> út.</a:t>
            </a:r>
            <a:r>
              <a:rPr lang="hu-HU" b="1" dirty="0">
                <a:solidFill>
                  <a:srgbClr val="FFFF00"/>
                </a:solidFill>
              </a:rPr>
              <a:t> 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Piac </a:t>
            </a:r>
            <a:r>
              <a:rPr lang="hu-HU" b="1" dirty="0">
                <a:solidFill>
                  <a:srgbClr val="FF0000"/>
                </a:solidFill>
              </a:rPr>
              <a:t>tér</a:t>
            </a:r>
            <a:r>
              <a:rPr lang="hu-HU" b="1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Selyem </a:t>
            </a:r>
            <a:r>
              <a:rPr lang="hu-HU" b="1" dirty="0">
                <a:solidFill>
                  <a:srgbClr val="FFFF00"/>
                </a:solidFill>
              </a:rPr>
              <a:t>u. + Horog </a:t>
            </a:r>
            <a:r>
              <a:rPr lang="hu-HU" b="1" dirty="0" smtClean="0">
                <a:solidFill>
                  <a:srgbClr val="FFFF00"/>
                </a:solidFill>
              </a:rPr>
              <a:t>u.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Sárkeresztúri </a:t>
            </a:r>
            <a:r>
              <a:rPr lang="hu-HU" b="1" dirty="0">
                <a:solidFill>
                  <a:srgbClr val="FF0000"/>
                </a:solidFill>
              </a:rPr>
              <a:t>út 12.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800099" y="5187462"/>
            <a:ext cx="1055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lakott területen kívül figyeljünk a sebességkorlátozó jelzőtáblákra. </a:t>
            </a: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palotavárosban 30 Km/óra a maximum sebesség. 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4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864912" y="3359203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3683975" y="1612280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13. </a:t>
            </a:r>
            <a:r>
              <a:rPr lang="hu-HU" sz="5400" b="1" dirty="0">
                <a:solidFill>
                  <a:srgbClr val="FF0000"/>
                </a:solidFill>
              </a:rPr>
              <a:t>útvonal</a:t>
            </a:r>
            <a:endParaRPr lang="hu-HU" sz="5400" dirty="0"/>
          </a:p>
        </p:txBody>
      </p:sp>
      <p:sp>
        <p:nvSpPr>
          <p:cNvPr id="2" name="Téglalap 1"/>
          <p:cNvSpPr/>
          <p:nvPr/>
        </p:nvSpPr>
        <p:spPr>
          <a:xfrm>
            <a:off x="4234961" y="4437828"/>
            <a:ext cx="35110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12.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Mártírok </a:t>
            </a:r>
            <a:r>
              <a:rPr lang="hu-HU" b="1" dirty="0">
                <a:solidFill>
                  <a:srgbClr val="FF0000"/>
                </a:solidFill>
              </a:rPr>
              <a:t>u. + Gyár u.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Fűtőház </a:t>
            </a:r>
            <a:r>
              <a:rPr lang="hu-HU" b="1" dirty="0">
                <a:solidFill>
                  <a:srgbClr val="FFFF00"/>
                </a:solidFill>
              </a:rPr>
              <a:t>+ Erzsébet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Erzsébet </a:t>
            </a:r>
            <a:r>
              <a:rPr lang="hu-HU" b="1" dirty="0">
                <a:solidFill>
                  <a:srgbClr val="FF0000"/>
                </a:solidFill>
              </a:rPr>
              <a:t>u. + Mártírok u.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M7 </a:t>
            </a:r>
            <a:r>
              <a:rPr lang="hu-HU" b="1" dirty="0">
                <a:solidFill>
                  <a:srgbClr val="FFFF00"/>
                </a:solidFill>
              </a:rPr>
              <a:t>Siófok irányába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Sárkeresztúri </a:t>
            </a:r>
            <a:r>
              <a:rPr lang="hu-HU" b="1" dirty="0">
                <a:solidFill>
                  <a:srgbClr val="FF0000"/>
                </a:solidFill>
              </a:rPr>
              <a:t>út 12</a:t>
            </a:r>
            <a:r>
              <a:rPr lang="hu-H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23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6" y="769424"/>
            <a:ext cx="5470005" cy="313436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8315" y="123093"/>
            <a:ext cx="907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Gyár utca.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005145" y="106326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kék jelnél figyeljünk a kerékpárosokra és a gyalogosokra.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77" y="2065000"/>
            <a:ext cx="6224587" cy="4719644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37745" y="4742753"/>
            <a:ext cx="54700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Gyár utca eleje kétirányú majd 30 méter után egyirányú lesz az út. A 30 Km/óra sebességnél ne menjünk gyorsabban. irányjelzés és körültekintés után kezdünk kikerülni az autóka</a:t>
            </a:r>
            <a:r>
              <a:rPr lang="hu-HU" dirty="0">
                <a:solidFill>
                  <a:srgbClr val="FFFF00"/>
                </a:solidFill>
              </a:rPr>
              <a:t>t.</a:t>
            </a:r>
          </a:p>
        </p:txBody>
      </p:sp>
    </p:spTree>
    <p:extLst>
      <p:ext uri="{BB962C8B-B14F-4D97-AF65-F5344CB8AC3E}">
        <p14:creationId xmlns:p14="http://schemas.microsoft.com/office/powerpoint/2010/main" val="322275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6" y="873001"/>
            <a:ext cx="5487522" cy="348798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8315" y="123093"/>
            <a:ext cx="907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Gyár utca.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75" y="2454335"/>
            <a:ext cx="6181725" cy="42672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964958" y="4587935"/>
            <a:ext cx="3477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Az utca végén a bal oldalról kanyarodjunk balra. </a:t>
            </a:r>
            <a:r>
              <a:rPr lang="hu-HU" sz="2000" dirty="0" smtClean="0">
                <a:solidFill>
                  <a:srgbClr val="FFFF00"/>
                </a:solidFill>
              </a:rPr>
              <a:t>Balról jövő járművek és gyalogosok nehezen láthatók ezért célszerű megállni.</a:t>
            </a:r>
            <a:endParaRPr lang="hu-HU" sz="2000" dirty="0">
              <a:solidFill>
                <a:srgbClr val="FFFF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904400" y="8730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 fák között eltakarva látjuk az egyirányú utca táblát</a:t>
            </a:r>
            <a:r>
              <a:rPr lang="hu-HU" sz="2000" dirty="0" smtClean="0">
                <a:solidFill>
                  <a:srgbClr val="FFFF00"/>
                </a:solidFill>
              </a:rPr>
              <a:t>. </a:t>
            </a:r>
            <a:endParaRPr lang="hu-HU" sz="2000" dirty="0">
              <a:solidFill>
                <a:srgbClr val="FFFF0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3376246" y="2454335"/>
            <a:ext cx="193431" cy="1405489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07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933320" y="2004099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3842236" y="478072"/>
            <a:ext cx="38427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14. </a:t>
            </a:r>
            <a:r>
              <a:rPr lang="hu-HU" sz="5400" b="1" dirty="0">
                <a:solidFill>
                  <a:srgbClr val="FF0000"/>
                </a:solidFill>
              </a:rPr>
              <a:t>útvonal</a:t>
            </a:r>
            <a:endParaRPr lang="hu-HU" sz="5400" dirty="0"/>
          </a:p>
        </p:txBody>
      </p:sp>
      <p:sp>
        <p:nvSpPr>
          <p:cNvPr id="5" name="Téglalap 4"/>
          <p:cNvSpPr/>
          <p:nvPr/>
        </p:nvSpPr>
        <p:spPr>
          <a:xfrm>
            <a:off x="4296986" y="2976128"/>
            <a:ext cx="3387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Sárkeresztúri út 12. 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Toronysor </a:t>
            </a:r>
            <a:r>
              <a:rPr lang="hu-HU" b="1" dirty="0">
                <a:solidFill>
                  <a:srgbClr val="FF0000"/>
                </a:solidFill>
              </a:rPr>
              <a:t>– Hosszúsétatér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Szabadbattyán.</a:t>
            </a:r>
          </a:p>
          <a:p>
            <a:r>
              <a:rPr lang="hu-HU" b="1" dirty="0" err="1" smtClean="0">
                <a:solidFill>
                  <a:srgbClr val="FF0000"/>
                </a:solidFill>
              </a:rPr>
              <a:t>Úrhidai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elágazás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út.</a:t>
            </a:r>
          </a:p>
        </p:txBody>
      </p:sp>
      <p:sp>
        <p:nvSpPr>
          <p:cNvPr id="2" name="Téglalap 1"/>
          <p:cNvSpPr/>
          <p:nvPr/>
        </p:nvSpPr>
        <p:spPr>
          <a:xfrm>
            <a:off x="2110154" y="5215988"/>
            <a:ext cx="800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A lakott területen kívül figyeljünk a sebességkorlátozó jelzőtáblákra. </a:t>
            </a:r>
            <a:endParaRPr lang="hu-HU" b="1" dirty="0" smtClean="0">
              <a:solidFill>
                <a:srgbClr val="FFFF00"/>
              </a:solidFill>
            </a:endParaRPr>
          </a:p>
          <a:p>
            <a:pPr algn="ctr"/>
            <a:r>
              <a:rPr lang="hu-HU" b="1" dirty="0" smtClean="0">
                <a:solidFill>
                  <a:srgbClr val="FFFF00"/>
                </a:solidFill>
              </a:rPr>
              <a:t>A Toronysoron több jobbkezes utcával találkozunk. Ne csak nézzünk jobbra, hanem ha jön valaki jobbról akkor engedjük el.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3491375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1756</TotalTime>
  <Words>405</Words>
  <Application>Microsoft Office PowerPoint</Application>
  <PresentationFormat>Szélesvásznú</PresentationFormat>
  <Paragraphs>53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Szelet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TANTEREM</dc:title>
  <dc:creator>Felhasználó</dc:creator>
  <cp:lastModifiedBy>Felhasználó</cp:lastModifiedBy>
  <cp:revision>95</cp:revision>
  <dcterms:created xsi:type="dcterms:W3CDTF">2019-05-14T03:56:10Z</dcterms:created>
  <dcterms:modified xsi:type="dcterms:W3CDTF">2019-06-06T14:53:01Z</dcterms:modified>
</cp:coreProperties>
</file>