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sldIdLst>
    <p:sldId id="256" r:id="rId2"/>
    <p:sldId id="275" r:id="rId3"/>
    <p:sldId id="276" r:id="rId4"/>
    <p:sldId id="260" r:id="rId5"/>
    <p:sldId id="293" r:id="rId6"/>
    <p:sldId id="277" r:id="rId7"/>
    <p:sldId id="261" r:id="rId8"/>
    <p:sldId id="300" r:id="rId9"/>
    <p:sldId id="296" r:id="rId10"/>
    <p:sldId id="262" r:id="rId11"/>
    <p:sldId id="297" r:id="rId12"/>
    <p:sldId id="285" r:id="rId13"/>
    <p:sldId id="28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4E375-9346-4FE2-BA13-85C96101B6FE}" type="datetimeFigureOut">
              <a:rPr lang="hu-HU" smtClean="0"/>
              <a:t>2019.05.30.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87F29-4E39-4215-B76F-7323BA7066B9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2019.05.30.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742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2019.05.30.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9637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2019.05.30.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72669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2019.05.30.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08040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2019.05.30.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01768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2019.05.30.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7352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2019.05.30.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59547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2019.05.30.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24691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2019.05.30.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0695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2019.05.30.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7972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2019.05.30.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5103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2019.05.30.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391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2019.05.30.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2797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2019.05.30.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4260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2019.05.30.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4427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2019.05.30.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6444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2019.05.30.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5117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A6982C-5EC7-48E6-AB45-03E3C7279355}" type="datetimeFigureOut">
              <a:rPr lang="hu-HU" smtClean="0"/>
              <a:pPr/>
              <a:t>2019.05.30.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04049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006537" y="326602"/>
            <a:ext cx="8915399" cy="792898"/>
          </a:xfrm>
        </p:spPr>
        <p:txBody>
          <a:bodyPr>
            <a:noAutofit/>
          </a:bodyPr>
          <a:lstStyle/>
          <a:p>
            <a:pPr algn="ctr"/>
            <a:r>
              <a:rPr lang="hu-HU" sz="4400" b="1" dirty="0">
                <a:solidFill>
                  <a:srgbClr val="FF0000"/>
                </a:solidFill>
              </a:rPr>
              <a:t>FORGALMI VIZSGAÚTVONALAK</a:t>
            </a:r>
            <a:r>
              <a:rPr lang="hu-HU" sz="4400" b="1" dirty="0" smtClean="0">
                <a:solidFill>
                  <a:srgbClr val="FF0000"/>
                </a:solidFill>
              </a:rPr>
              <a:t> 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37489" y="2748658"/>
            <a:ext cx="3230309" cy="939757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 smtClean="0">
                <a:solidFill>
                  <a:srgbClr val="FF0000"/>
                </a:solidFill>
              </a:rPr>
              <a:t>1. útvonal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627175" y="1196494"/>
            <a:ext cx="77253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FFFF00"/>
                </a:solidFill>
              </a:rPr>
              <a:t>Az egyes útvonalak nehezebb forgalmi csomópontjait elemezzük ki a következő képekben.</a:t>
            </a:r>
          </a:p>
        </p:txBody>
      </p:sp>
      <p:sp>
        <p:nvSpPr>
          <p:cNvPr id="6" name="Téglalap 5"/>
          <p:cNvSpPr/>
          <p:nvPr/>
        </p:nvSpPr>
        <p:spPr>
          <a:xfrm>
            <a:off x="8006557" y="6110626"/>
            <a:ext cx="3793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F00"/>
                </a:solidFill>
              </a:rPr>
              <a:t>A tovább lepéshez klikk a képre.</a:t>
            </a:r>
          </a:p>
        </p:txBody>
      </p:sp>
      <p:sp>
        <p:nvSpPr>
          <p:cNvPr id="7" name="Téglalap 6"/>
          <p:cNvSpPr/>
          <p:nvPr/>
        </p:nvSpPr>
        <p:spPr>
          <a:xfrm>
            <a:off x="1210653" y="3718679"/>
            <a:ext cx="82068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(+) jel kereszteződést jelent. A csomópontokat felcserélni nem lehet.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Sárkeresztúri út 12. </a:t>
            </a:r>
            <a:r>
              <a:rPr lang="hu-HU" b="1" dirty="0" smtClean="0"/>
              <a:t> 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Széchenyi út + Esze T. u.</a:t>
            </a:r>
            <a:r>
              <a:rPr lang="hu-HU" b="1" dirty="0" smtClean="0"/>
              <a:t>  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Munkácsy u. + Károly J. u.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Horvát I. u. + Deák F. u.</a:t>
            </a:r>
            <a:r>
              <a:rPr lang="hu-HU" b="1" dirty="0" smtClean="0"/>
              <a:t>  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József A. u. + Rákóczi u.</a:t>
            </a:r>
            <a:r>
              <a:rPr lang="hu-HU" b="1" dirty="0" smtClean="0"/>
              <a:t> 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Várkörút + Mátyás Krt.</a:t>
            </a:r>
            <a:r>
              <a:rPr lang="hu-HU" b="1" dirty="0" smtClean="0"/>
              <a:t> 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Malom u. +</a:t>
            </a:r>
            <a:r>
              <a:rPr lang="hu-HU" b="1" dirty="0" err="1" smtClean="0">
                <a:solidFill>
                  <a:srgbClr val="FFFF00"/>
                </a:solidFill>
              </a:rPr>
              <a:t>Bregyó</a:t>
            </a:r>
            <a:r>
              <a:rPr lang="hu-HU" b="1" dirty="0" smtClean="0">
                <a:solidFill>
                  <a:srgbClr val="FFFF00"/>
                </a:solidFill>
              </a:rPr>
              <a:t> köz.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Szeder köz + Palotai út. 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Sárkeresztúri u 12.</a:t>
            </a:r>
            <a:endParaRPr lang="hu-H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2427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3230309" y="1248476"/>
            <a:ext cx="5364459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6600" b="1" dirty="0">
                <a:solidFill>
                  <a:srgbClr val="FF0000"/>
                </a:solidFill>
              </a:rPr>
              <a:t>4</a:t>
            </a:r>
            <a:r>
              <a:rPr lang="hu-HU" sz="6600" b="1" dirty="0" smtClean="0">
                <a:solidFill>
                  <a:srgbClr val="FF0000"/>
                </a:solidFill>
              </a:rPr>
              <a:t>. </a:t>
            </a:r>
            <a:r>
              <a:rPr lang="hu-HU" sz="6600" b="1" dirty="0" smtClean="0">
                <a:solidFill>
                  <a:srgbClr val="FF0000"/>
                </a:solidFill>
              </a:rPr>
              <a:t>útvonal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4179476" y="3662179"/>
            <a:ext cx="34661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Sárkeresztúri út 12. 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Prohászka </a:t>
            </a:r>
            <a:r>
              <a:rPr lang="hu-HU" b="1" dirty="0">
                <a:solidFill>
                  <a:srgbClr val="FF0000"/>
                </a:solidFill>
              </a:rPr>
              <a:t>u. + </a:t>
            </a:r>
            <a:r>
              <a:rPr lang="hu-HU" b="1" dirty="0" smtClean="0">
                <a:solidFill>
                  <a:srgbClr val="FF0000"/>
                </a:solidFill>
              </a:rPr>
              <a:t>Horvát </a:t>
            </a:r>
            <a:r>
              <a:rPr lang="hu-HU" b="1" dirty="0">
                <a:solidFill>
                  <a:srgbClr val="FF0000"/>
                </a:solidFill>
              </a:rPr>
              <a:t>I. u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Mártírok </a:t>
            </a:r>
            <a:r>
              <a:rPr lang="hu-HU" b="1" dirty="0">
                <a:solidFill>
                  <a:srgbClr val="FFFF00"/>
                </a:solidFill>
              </a:rPr>
              <a:t>u. + Gyár u.  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Gyár </a:t>
            </a:r>
            <a:r>
              <a:rPr lang="hu-HU" b="1" dirty="0">
                <a:solidFill>
                  <a:srgbClr val="FF0000"/>
                </a:solidFill>
              </a:rPr>
              <a:t>u. + Erzsébet u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Erzsébet </a:t>
            </a:r>
            <a:r>
              <a:rPr lang="hu-HU" b="1" dirty="0">
                <a:solidFill>
                  <a:srgbClr val="FFFF00"/>
                </a:solidFill>
              </a:rPr>
              <a:t>u. + Lövölde u. 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Budai </a:t>
            </a:r>
            <a:r>
              <a:rPr lang="hu-HU" b="1" dirty="0">
                <a:solidFill>
                  <a:srgbClr val="FF0000"/>
                </a:solidFill>
              </a:rPr>
              <a:t>u. </a:t>
            </a:r>
            <a:r>
              <a:rPr lang="hu-HU" b="1" dirty="0" smtClean="0">
                <a:solidFill>
                  <a:srgbClr val="FF0000"/>
                </a:solidFill>
              </a:rPr>
              <a:t>+ </a:t>
            </a:r>
            <a:r>
              <a:rPr lang="hu-HU" b="1" dirty="0">
                <a:solidFill>
                  <a:srgbClr val="FF0000"/>
                </a:solidFill>
              </a:rPr>
              <a:t>Zrínyi u. </a:t>
            </a:r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b="1" dirty="0" err="1" smtClean="0">
                <a:solidFill>
                  <a:srgbClr val="FFFF00"/>
                </a:solidFill>
              </a:rPr>
              <a:t>Seregélyesi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>
                <a:solidFill>
                  <a:srgbClr val="FFFF00"/>
                </a:solidFill>
              </a:rPr>
              <a:t>u. + Mártírok u. 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err="1" smtClean="0">
                <a:solidFill>
                  <a:srgbClr val="FF0000"/>
                </a:solidFill>
              </a:rPr>
              <a:t>Seregélyesi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>
                <a:solidFill>
                  <a:srgbClr val="FF0000"/>
                </a:solidFill>
              </a:rPr>
              <a:t>u. + Budai u. 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Sárkeresztúri </a:t>
            </a:r>
            <a:r>
              <a:rPr lang="hu-HU" b="1" dirty="0">
                <a:solidFill>
                  <a:srgbClr val="FFFF00"/>
                </a:solidFill>
              </a:rPr>
              <a:t>út 12.</a:t>
            </a:r>
          </a:p>
        </p:txBody>
      </p:sp>
      <p:sp>
        <p:nvSpPr>
          <p:cNvPr id="7" name="Téglalap 6"/>
          <p:cNvSpPr/>
          <p:nvPr/>
        </p:nvSpPr>
        <p:spPr>
          <a:xfrm>
            <a:off x="1854888" y="3141004"/>
            <a:ext cx="811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(+) jel kereszteződést jelent. A csomópontokat felcserélni nem lehet.</a:t>
            </a:r>
          </a:p>
        </p:txBody>
      </p:sp>
    </p:spTree>
    <p:extLst>
      <p:ext uri="{BB962C8B-B14F-4D97-AF65-F5344CB8AC3E}">
        <p14:creationId xmlns:p14="http://schemas.microsoft.com/office/powerpoint/2010/main" xmlns="" val="29887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038" y="865841"/>
            <a:ext cx="4052309" cy="345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zövegdoboz 7"/>
          <p:cNvSpPr txBox="1"/>
          <p:nvPr/>
        </p:nvSpPr>
        <p:spPr>
          <a:xfrm>
            <a:off x="4418174" y="1333143"/>
            <a:ext cx="7443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A képen a pirossal jelölt területen látszik , hogy a kiegészítő lámpa világít, bemehetünk a kereszteződésbe.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01652" y="4645557"/>
            <a:ext cx="67169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Kanyarodáskor látjuk a piros körben lévő táblát, mely jelzi, hogy a szélső forgalmi sáv 10 méter után meg fog </a:t>
            </a:r>
            <a:r>
              <a:rPr lang="hu-HU" dirty="0" smtClean="0">
                <a:solidFill>
                  <a:srgbClr val="FFFF00"/>
                </a:solidFill>
              </a:rPr>
              <a:t>szűnni. </a:t>
            </a:r>
            <a:r>
              <a:rPr lang="hu-HU" dirty="0" smtClean="0">
                <a:solidFill>
                  <a:srgbClr val="FFFF00"/>
                </a:solidFill>
              </a:rPr>
              <a:t>Célszerű a belső sávba kanyarodni a piros vonal szerint. Szabályos ha a kék vonal mentén haladunk, de 10 méter után irányjelzés és körültekintés mellett sávot kell váltanunk.</a:t>
            </a:r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3368" y="2286701"/>
            <a:ext cx="5106425" cy="44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Balra nyíl 10"/>
          <p:cNvSpPr/>
          <p:nvPr/>
        </p:nvSpPr>
        <p:spPr>
          <a:xfrm>
            <a:off x="4255805" y="1948441"/>
            <a:ext cx="709300" cy="1367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Jobbra nyíl 11"/>
          <p:cNvSpPr/>
          <p:nvPr/>
        </p:nvSpPr>
        <p:spPr>
          <a:xfrm>
            <a:off x="5836777" y="6161517"/>
            <a:ext cx="999858" cy="170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3388326" y="167848"/>
            <a:ext cx="5282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Prohászka u. + Horvát I. u.</a:t>
            </a:r>
            <a:endParaRPr lang="hu-HU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746" y="769424"/>
            <a:ext cx="5470005" cy="3134361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6005145" y="106326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solidFill>
                  <a:srgbClr val="FFFF00"/>
                </a:solidFill>
              </a:rPr>
              <a:t>A kék jelnél figyeljünk a kerékpárosokra és a gyalogosokra.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1377" y="2065000"/>
            <a:ext cx="6224587" cy="4719644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137745" y="4742753"/>
            <a:ext cx="54700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rgbClr val="FFFF00"/>
                </a:solidFill>
              </a:rPr>
              <a:t>A Gyár utca eleje kétirányú majd 30 méter után egyirányú lesz az út. A 30 Km/óra sebességnél ne menjünk gyorsabban. irányjelzés és körültekintés után kezdünk kikerülni az autóka</a:t>
            </a:r>
            <a:r>
              <a:rPr lang="hu-HU" dirty="0">
                <a:solidFill>
                  <a:srgbClr val="FFFF00"/>
                </a:solidFill>
              </a:rPr>
              <a:t>t.</a:t>
            </a:r>
          </a:p>
        </p:txBody>
      </p:sp>
      <p:sp>
        <p:nvSpPr>
          <p:cNvPr id="9" name="Téglalap 8"/>
          <p:cNvSpPr/>
          <p:nvPr/>
        </p:nvSpPr>
        <p:spPr>
          <a:xfrm>
            <a:off x="3495792" y="0"/>
            <a:ext cx="4859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Mártírok u. + Gyár u. </a:t>
            </a:r>
            <a:endParaRPr lang="hu-H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223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756" y="873001"/>
            <a:ext cx="5487522" cy="348798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8675" y="2454335"/>
            <a:ext cx="6181725" cy="426720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964958" y="4587935"/>
            <a:ext cx="3477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rgbClr val="FFFF00"/>
                </a:solidFill>
              </a:rPr>
              <a:t>Az utca végén a bal oldalról kanyarodjunk balra. </a:t>
            </a:r>
            <a:r>
              <a:rPr lang="hu-HU" sz="2000" dirty="0" smtClean="0">
                <a:solidFill>
                  <a:srgbClr val="FFFF00"/>
                </a:solidFill>
              </a:rPr>
              <a:t>Balról jövő járművek és gyalogosok nehezen láthatók ezért célszerű megállni.</a:t>
            </a:r>
            <a:endParaRPr lang="hu-HU" sz="2000" dirty="0">
              <a:solidFill>
                <a:srgbClr val="FFFF0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904400" y="87300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solidFill>
                  <a:srgbClr val="FFFF00"/>
                </a:solidFill>
              </a:rPr>
              <a:t>A fák között eltakarva látjuk az egyirányú utca táblát</a:t>
            </a:r>
            <a:r>
              <a:rPr lang="hu-HU" sz="2000" dirty="0" smtClean="0">
                <a:solidFill>
                  <a:srgbClr val="FFFF00"/>
                </a:solidFill>
              </a:rPr>
              <a:t>. </a:t>
            </a:r>
            <a:endParaRPr lang="hu-HU" sz="2000" dirty="0">
              <a:solidFill>
                <a:srgbClr val="FFFF00"/>
              </a:solidFill>
            </a:endParaRPr>
          </a:p>
        </p:txBody>
      </p:sp>
      <p:cxnSp>
        <p:nvCxnSpPr>
          <p:cNvPr id="12" name="Egyenes összekötő nyíllal 11"/>
          <p:cNvCxnSpPr/>
          <p:nvPr/>
        </p:nvCxnSpPr>
        <p:spPr>
          <a:xfrm flipV="1">
            <a:off x="3376246" y="2454335"/>
            <a:ext cx="193431" cy="1405489"/>
          </a:xfrm>
          <a:prstGeom prst="straightConnector1">
            <a:avLst/>
          </a:prstGeom>
          <a:ln w="762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8"/>
          <p:cNvSpPr/>
          <p:nvPr/>
        </p:nvSpPr>
        <p:spPr>
          <a:xfrm>
            <a:off x="3655238" y="116572"/>
            <a:ext cx="4738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Gyár u. + Erzsébet u.</a:t>
            </a:r>
            <a:endParaRPr lang="hu-HU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52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6211669"/>
            <a:ext cx="897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Károly János utcából kell balra kanyarodni a Horvát István utcára. A Károly János utca egyirányú ezért a végén be kell sorolni az úttest bal oldalára.    </a:t>
            </a:r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222" y="863125"/>
            <a:ext cx="4422778" cy="248781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5394" y="799443"/>
            <a:ext cx="4883666" cy="2747062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23" y="3486684"/>
            <a:ext cx="4452100" cy="276556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470541" y="3946596"/>
            <a:ext cx="6365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Az autók kikerülésénél irányjelzés és körültekintés nem maradhat el. Ha egyszerre több járművet kerülünk ki , akkor haladjunk az autók mellett. Az utolsó autó kikerülése után jobbra irányjelzővel térjünk vissza az úttest jobb oldalára.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110669" y="0"/>
            <a:ext cx="4272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FF0000"/>
                </a:solidFill>
              </a:rPr>
              <a:t>Károly János utca.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42914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atronfutar.hu/rutin98/wp-content/uploads/2019/04/bregy-2-300x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18" y="3956046"/>
            <a:ext cx="4712204" cy="1932004"/>
          </a:xfrm>
          <a:prstGeom prst="rect">
            <a:avLst/>
          </a:prstGeom>
          <a:noFill/>
        </p:spPr>
      </p:pic>
      <p:pic>
        <p:nvPicPr>
          <p:cNvPr id="2052" name="Picture 4" descr="http://www.patronfutar.hu/rutin98/wp-content/uploads/2019/04/bregy-3-300x1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835" y="888074"/>
            <a:ext cx="4725826" cy="2953642"/>
          </a:xfrm>
          <a:prstGeom prst="rect">
            <a:avLst/>
          </a:prstGeom>
          <a:noFill/>
        </p:spPr>
      </p:pic>
      <p:pic>
        <p:nvPicPr>
          <p:cNvPr id="2054" name="Picture 6" descr="http://www.patronfutar.hu/rutin98/wp-content/uploads/2019/04/bregy-4-300x1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7512" y="1978751"/>
            <a:ext cx="5096653" cy="2892351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185159" y="590389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400" b="1" dirty="0" smtClean="0"/>
              <a:t>1. Malom utcából kanyarodunk balra a </a:t>
            </a:r>
            <a:r>
              <a:rPr lang="hu-HU" sz="1400" b="1" dirty="0" err="1" smtClean="0"/>
              <a:t>Bregyó</a:t>
            </a:r>
            <a:r>
              <a:rPr lang="hu-HU" sz="1400" b="1" dirty="0" smtClean="0"/>
              <a:t> köz irányába. Figyeljünk a tükörre bár sokat nem látunk benne, de ha járművet látunk akkor álljunk meg mert közel van. A tükör domború ezért torzít. A zöld nyíl irányából érkezőket láthatjuk a tükörben.</a:t>
            </a:r>
            <a:endParaRPr lang="hu-HU" sz="1400" dirty="0"/>
          </a:p>
        </p:txBody>
      </p:sp>
      <p:sp>
        <p:nvSpPr>
          <p:cNvPr id="10" name="Téglalap 9"/>
          <p:cNvSpPr/>
          <p:nvPr/>
        </p:nvSpPr>
        <p:spPr>
          <a:xfrm>
            <a:off x="5868112" y="82786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400" b="1" dirty="0" smtClean="0"/>
              <a:t>2. </a:t>
            </a:r>
            <a:r>
              <a:rPr lang="hu-HU" sz="1400" b="1" dirty="0" err="1" smtClean="0"/>
              <a:t>Bregyó</a:t>
            </a:r>
            <a:r>
              <a:rPr lang="hu-HU" sz="1400" b="1" dirty="0" smtClean="0"/>
              <a:t> közből kanyarodunk jobbra. A két tükörből tudunk tájékozódni. Balról látjuk, hogy jármű jön álljunk meg és lassan haladjunk előre ha nem látunk a tükrökben járművet akkor nézzünk körül és csak utána indulhatunk.</a:t>
            </a:r>
            <a:endParaRPr lang="hu-HU" sz="1400" dirty="0"/>
          </a:p>
        </p:txBody>
      </p:sp>
      <p:sp>
        <p:nvSpPr>
          <p:cNvPr id="11" name="Téglalap 10"/>
          <p:cNvSpPr/>
          <p:nvPr/>
        </p:nvSpPr>
        <p:spPr>
          <a:xfrm>
            <a:off x="5868112" y="4932868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400" b="1" dirty="0" smtClean="0"/>
              <a:t>3. Szeder utcából kanyarodunk a Szeder közbe. A tükröt gyakorlatilag eltakarja a fa ezért figyelmesen, lassan, türelmesen kanyarodjunk.</a:t>
            </a:r>
            <a:endParaRPr lang="hu-HU" sz="1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3725966" y="0"/>
            <a:ext cx="357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err="1" smtClean="0">
                <a:solidFill>
                  <a:srgbClr val="FF0000"/>
                </a:solidFill>
              </a:rPr>
              <a:t>Bregyó</a:t>
            </a:r>
            <a:r>
              <a:rPr lang="hu-HU" sz="4000" b="1" dirty="0" smtClean="0">
                <a:solidFill>
                  <a:srgbClr val="FF0000"/>
                </a:solidFill>
              </a:rPr>
              <a:t> köz</a:t>
            </a:r>
            <a:endParaRPr lang="hu-H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9463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0309" y="1248476"/>
            <a:ext cx="5364459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600" b="1" dirty="0" smtClean="0">
                <a:solidFill>
                  <a:srgbClr val="FF0000"/>
                </a:solidFill>
              </a:rPr>
              <a:t>2. útvonal</a:t>
            </a:r>
            <a:r>
              <a:rPr lang="hu-HU" b="1" dirty="0" smtClean="0">
                <a:solidFill>
                  <a:srgbClr val="FF0000"/>
                </a:solidFill>
              </a:rPr>
              <a:t/>
            </a:r>
            <a:br>
              <a:rPr lang="hu-HU" b="1" dirty="0" smtClean="0">
                <a:solidFill>
                  <a:srgbClr val="FF0000"/>
                </a:solidFill>
              </a:rPr>
            </a:b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4473687" y="4068551"/>
            <a:ext cx="35198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Sárkeresztúri út 12. 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Palotai </a:t>
            </a:r>
            <a:r>
              <a:rPr lang="hu-HU" b="1" dirty="0">
                <a:solidFill>
                  <a:srgbClr val="FF0000"/>
                </a:solidFill>
              </a:rPr>
              <a:t>u. +</a:t>
            </a:r>
            <a:r>
              <a:rPr lang="hu-HU" b="1" dirty="0" smtClean="0">
                <a:solidFill>
                  <a:srgbClr val="FF0000"/>
                </a:solidFill>
              </a:rPr>
              <a:t>Mészöly </a:t>
            </a:r>
            <a:r>
              <a:rPr lang="hu-HU" b="1" dirty="0">
                <a:solidFill>
                  <a:srgbClr val="FF0000"/>
                </a:solidFill>
              </a:rPr>
              <a:t>G. u.</a:t>
            </a:r>
            <a:r>
              <a:rPr lang="hu-HU" b="1" dirty="0"/>
              <a:t> </a:t>
            </a:r>
            <a:endParaRPr lang="hu-HU" b="1" dirty="0" smtClean="0"/>
          </a:p>
          <a:p>
            <a:r>
              <a:rPr lang="hu-HU" b="1" dirty="0" smtClean="0">
                <a:solidFill>
                  <a:srgbClr val="FFFF00"/>
                </a:solidFill>
              </a:rPr>
              <a:t>Kelemen </a:t>
            </a:r>
            <a:r>
              <a:rPr lang="hu-HU" b="1" dirty="0">
                <a:solidFill>
                  <a:srgbClr val="FFFF00"/>
                </a:solidFill>
              </a:rPr>
              <a:t>B. u. + </a:t>
            </a:r>
            <a:r>
              <a:rPr lang="hu-HU" b="1" dirty="0" err="1">
                <a:solidFill>
                  <a:srgbClr val="FFFF00"/>
                </a:solidFill>
              </a:rPr>
              <a:t>Hübner</a:t>
            </a:r>
            <a:r>
              <a:rPr lang="hu-HU" b="1" dirty="0">
                <a:solidFill>
                  <a:srgbClr val="FFFF00"/>
                </a:solidFill>
              </a:rPr>
              <a:t> u.</a:t>
            </a:r>
            <a:r>
              <a:rPr lang="hu-HU" b="1" dirty="0"/>
              <a:t> </a:t>
            </a:r>
            <a:endParaRPr lang="hu-HU" b="1" dirty="0" smtClean="0"/>
          </a:p>
          <a:p>
            <a:r>
              <a:rPr lang="hu-HU" b="1" dirty="0" smtClean="0">
                <a:solidFill>
                  <a:srgbClr val="FF0000"/>
                </a:solidFill>
              </a:rPr>
              <a:t>Horog </a:t>
            </a:r>
            <a:r>
              <a:rPr lang="hu-HU" b="1" dirty="0">
                <a:solidFill>
                  <a:srgbClr val="FF0000"/>
                </a:solidFill>
              </a:rPr>
              <a:t>u. + Halász u.</a:t>
            </a:r>
            <a:r>
              <a:rPr lang="hu-HU" b="1" dirty="0"/>
              <a:t> </a:t>
            </a:r>
            <a:endParaRPr lang="hu-HU" b="1" dirty="0" smtClean="0"/>
          </a:p>
          <a:p>
            <a:r>
              <a:rPr lang="hu-HU" b="1" dirty="0" smtClean="0">
                <a:solidFill>
                  <a:srgbClr val="FFFF00"/>
                </a:solidFill>
              </a:rPr>
              <a:t>Piac tér.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Budai </a:t>
            </a:r>
            <a:r>
              <a:rPr lang="hu-HU" b="1" dirty="0">
                <a:solidFill>
                  <a:srgbClr val="FF0000"/>
                </a:solidFill>
              </a:rPr>
              <a:t>u</a:t>
            </a:r>
            <a:r>
              <a:rPr lang="hu-HU" b="1" dirty="0" smtClean="0">
                <a:solidFill>
                  <a:srgbClr val="FF0000"/>
                </a:solidFill>
              </a:rPr>
              <a:t>.+ </a:t>
            </a:r>
            <a:r>
              <a:rPr lang="hu-HU" b="1" dirty="0" err="1" smtClean="0">
                <a:solidFill>
                  <a:srgbClr val="FF0000"/>
                </a:solidFill>
              </a:rPr>
              <a:t>Kégl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Gy</a:t>
            </a:r>
            <a:r>
              <a:rPr lang="hu-HU" b="1" dirty="0" smtClean="0">
                <a:solidFill>
                  <a:srgbClr val="FF0000"/>
                </a:solidFill>
              </a:rPr>
              <a:t>. u</a:t>
            </a:r>
            <a:r>
              <a:rPr lang="hu-HU" b="1" dirty="0">
                <a:solidFill>
                  <a:srgbClr val="FF0000"/>
                </a:solidFill>
              </a:rPr>
              <a:t>. </a:t>
            </a:r>
          </a:p>
          <a:p>
            <a:r>
              <a:rPr lang="hu-HU" b="1" dirty="0" err="1" smtClean="0">
                <a:solidFill>
                  <a:srgbClr val="FFFF00"/>
                </a:solidFill>
              </a:rPr>
              <a:t>Kégl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Gy</a:t>
            </a:r>
            <a:r>
              <a:rPr lang="hu-HU" b="1" dirty="0" smtClean="0">
                <a:solidFill>
                  <a:srgbClr val="FFFF00"/>
                </a:solidFill>
              </a:rPr>
              <a:t>. U. + Rákóczi </a:t>
            </a:r>
            <a:r>
              <a:rPr lang="hu-HU" b="1" dirty="0">
                <a:solidFill>
                  <a:srgbClr val="FFFF00"/>
                </a:solidFill>
              </a:rPr>
              <a:t>u. 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Várkörút + </a:t>
            </a:r>
            <a:r>
              <a:rPr lang="hu-HU" b="1" dirty="0">
                <a:solidFill>
                  <a:srgbClr val="FF0000"/>
                </a:solidFill>
              </a:rPr>
              <a:t>Budai u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hu-HU" b="1" dirty="0" smtClean="0"/>
              <a:t> </a:t>
            </a:r>
            <a:r>
              <a:rPr lang="hu-HU" b="1" dirty="0">
                <a:solidFill>
                  <a:srgbClr val="FFFF00"/>
                </a:solidFill>
              </a:rPr>
              <a:t>Sárkeresztúri u 12.</a:t>
            </a:r>
          </a:p>
        </p:txBody>
      </p:sp>
      <p:sp>
        <p:nvSpPr>
          <p:cNvPr id="5" name="Téglalap 4"/>
          <p:cNvSpPr/>
          <p:nvPr/>
        </p:nvSpPr>
        <p:spPr>
          <a:xfrm>
            <a:off x="2312377" y="3227381"/>
            <a:ext cx="8238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(+) jel kereszteződést jelent. A csomópontokat felcserélni nem lehet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2510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6620608" y="3878783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F00"/>
                </a:solidFill>
              </a:rPr>
              <a:t>Palotaváros egész területén 30 Km/óra sebességgel lehet közlekedni.</a:t>
            </a:r>
            <a:endParaRPr lang="hu-HU" sz="2000" dirty="0">
              <a:solidFill>
                <a:srgbClr val="FFFF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844562" y="202223"/>
            <a:ext cx="3235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rgbClr val="FF0000"/>
                </a:solidFill>
              </a:rPr>
              <a:t>Palotaváros.</a:t>
            </a:r>
            <a:endParaRPr lang="hu-HU" sz="4000" dirty="0">
              <a:solidFill>
                <a:srgbClr val="FF0000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85" y="1004522"/>
            <a:ext cx="5381077" cy="29234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546" y="1004522"/>
            <a:ext cx="6329362" cy="287426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38" y="4080421"/>
            <a:ext cx="6385033" cy="2628110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6615661" y="5877961"/>
            <a:ext cx="4651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F00"/>
                </a:solidFill>
              </a:rPr>
              <a:t>A rajzolt körforgalmat nehéz felismerni.</a:t>
            </a:r>
            <a:endParaRPr lang="hu-H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651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177519" y="96688"/>
            <a:ext cx="4711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000" b="1" dirty="0" err="1" smtClean="0">
                <a:solidFill>
                  <a:srgbClr val="FF0000"/>
                </a:solidFill>
              </a:rPr>
              <a:t>Kégl</a:t>
            </a:r>
            <a:r>
              <a:rPr lang="hu-HU" sz="4000" b="1" dirty="0" smtClean="0">
                <a:solidFill>
                  <a:srgbClr val="FF0000"/>
                </a:solidFill>
              </a:rPr>
              <a:t> György utca.</a:t>
            </a:r>
            <a:endParaRPr lang="hu-HU" sz="4000" b="1" dirty="0">
              <a:solidFill>
                <a:srgbClr val="FF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093" y="993531"/>
            <a:ext cx="5029200" cy="28289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9446" y="1001012"/>
            <a:ext cx="5064370" cy="2848708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7070757" y="3999678"/>
            <a:ext cx="45657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>
                <a:solidFill>
                  <a:srgbClr val="002060"/>
                </a:solidFill>
              </a:rPr>
              <a:t>Kégl</a:t>
            </a:r>
            <a:r>
              <a:rPr lang="hu-HU" sz="2000" dirty="0" smtClean="0">
                <a:solidFill>
                  <a:srgbClr val="002060"/>
                </a:solidFill>
              </a:rPr>
              <a:t> György utca. A virágládák köré épített kicsi járdaszegélyekre vigyázzunk. Ha gyorsan megyünk könnyen rá hajthatunk. </a:t>
            </a:r>
          </a:p>
          <a:p>
            <a:r>
              <a:rPr lang="hu-HU" sz="2000" dirty="0" smtClean="0">
                <a:solidFill>
                  <a:srgbClr val="002060"/>
                </a:solidFill>
              </a:rPr>
              <a:t>A Rákóczi út előtt soroljunk be az egyenesen haladó sávba, és onnan kanyarodjunk balra. </a:t>
            </a:r>
            <a:endParaRPr lang="hu-HU" sz="2000" dirty="0">
              <a:solidFill>
                <a:srgbClr val="00206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99" y="3999678"/>
            <a:ext cx="6265964" cy="273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19678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4226169" y="3856207"/>
            <a:ext cx="41704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Sárkeresztúri út 12. </a:t>
            </a:r>
            <a:r>
              <a:rPr lang="hu-HU" b="1" dirty="0"/>
              <a:t> </a:t>
            </a:r>
            <a:endParaRPr lang="hu-HU" b="1" dirty="0" smtClean="0"/>
          </a:p>
          <a:p>
            <a:r>
              <a:rPr lang="hu-HU" b="1" dirty="0" smtClean="0">
                <a:solidFill>
                  <a:srgbClr val="FF0000"/>
                </a:solidFill>
              </a:rPr>
              <a:t>Toronysor </a:t>
            </a:r>
            <a:r>
              <a:rPr lang="hu-HU" b="1" dirty="0">
                <a:solidFill>
                  <a:srgbClr val="FF0000"/>
                </a:solidFill>
              </a:rPr>
              <a:t>– Hosszúsétatér. </a:t>
            </a:r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b="1" dirty="0" smtClean="0">
                <a:solidFill>
                  <a:srgbClr val="FFFF00"/>
                </a:solidFill>
              </a:rPr>
              <a:t>Horvát </a:t>
            </a:r>
            <a:r>
              <a:rPr lang="hu-HU" b="1" dirty="0">
                <a:solidFill>
                  <a:srgbClr val="FFFF00"/>
                </a:solidFill>
              </a:rPr>
              <a:t>I. u. – </a:t>
            </a:r>
            <a:r>
              <a:rPr lang="hu-HU" b="1" dirty="0" err="1">
                <a:solidFill>
                  <a:srgbClr val="FFFF00"/>
                </a:solidFill>
              </a:rPr>
              <a:t>Jancsár</a:t>
            </a:r>
            <a:r>
              <a:rPr lang="hu-HU" b="1" dirty="0">
                <a:solidFill>
                  <a:srgbClr val="FFFF00"/>
                </a:solidFill>
              </a:rPr>
              <a:t> köz</a:t>
            </a:r>
            <a:r>
              <a:rPr lang="hu-HU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Balatoni </a:t>
            </a:r>
            <a:r>
              <a:rPr lang="hu-HU" b="1" dirty="0">
                <a:solidFill>
                  <a:srgbClr val="FF0000"/>
                </a:solidFill>
              </a:rPr>
              <a:t>u. + </a:t>
            </a:r>
            <a:r>
              <a:rPr lang="hu-HU" b="1" dirty="0" smtClean="0">
                <a:solidFill>
                  <a:srgbClr val="FF0000"/>
                </a:solidFill>
              </a:rPr>
              <a:t>Széchenyi </a:t>
            </a:r>
            <a:r>
              <a:rPr lang="hu-HU" b="1" dirty="0">
                <a:solidFill>
                  <a:srgbClr val="FF0000"/>
                </a:solidFill>
              </a:rPr>
              <a:t>u. </a:t>
            </a:r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b="1" dirty="0" smtClean="0">
                <a:solidFill>
                  <a:srgbClr val="FFFF00"/>
                </a:solidFill>
              </a:rPr>
              <a:t>Budai </a:t>
            </a:r>
            <a:r>
              <a:rPr lang="hu-HU" b="1" dirty="0">
                <a:solidFill>
                  <a:srgbClr val="FFFF00"/>
                </a:solidFill>
              </a:rPr>
              <a:t>u. + Várkörút. 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Martinovics </a:t>
            </a:r>
            <a:r>
              <a:rPr lang="hu-HU" b="1" dirty="0">
                <a:solidFill>
                  <a:srgbClr val="FF0000"/>
                </a:solidFill>
              </a:rPr>
              <a:t>u. + Gyümölcs u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Pirosalma </a:t>
            </a:r>
            <a:r>
              <a:rPr lang="hu-HU" b="1" dirty="0">
                <a:solidFill>
                  <a:srgbClr val="FFFF00"/>
                </a:solidFill>
              </a:rPr>
              <a:t>u. – Deák F. u</a:t>
            </a:r>
            <a:r>
              <a:rPr lang="hu-HU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Deák </a:t>
            </a:r>
            <a:r>
              <a:rPr lang="hu-HU" b="1" dirty="0">
                <a:solidFill>
                  <a:srgbClr val="FF0000"/>
                </a:solidFill>
              </a:rPr>
              <a:t>F</a:t>
            </a:r>
            <a:r>
              <a:rPr lang="hu-HU" b="1" dirty="0" smtClean="0">
                <a:solidFill>
                  <a:srgbClr val="FF0000"/>
                </a:solidFill>
              </a:rPr>
              <a:t>. u</a:t>
            </a:r>
            <a:r>
              <a:rPr lang="hu-HU" b="1" dirty="0">
                <a:solidFill>
                  <a:srgbClr val="FF0000"/>
                </a:solidFill>
              </a:rPr>
              <a:t>., + Budai u. 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Sárkeresztúri </a:t>
            </a:r>
            <a:r>
              <a:rPr lang="hu-HU" b="1" dirty="0">
                <a:solidFill>
                  <a:srgbClr val="FFFF00"/>
                </a:solidFill>
              </a:rPr>
              <a:t>út.</a:t>
            </a:r>
          </a:p>
        </p:txBody>
      </p:sp>
      <p:sp>
        <p:nvSpPr>
          <p:cNvPr id="7" name="Téglalap 6"/>
          <p:cNvSpPr/>
          <p:nvPr/>
        </p:nvSpPr>
        <p:spPr>
          <a:xfrm>
            <a:off x="2206869" y="3108806"/>
            <a:ext cx="8053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(+) jel kereszteződést jelent. A csomópontokat felcserélni nem lehet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3230309" y="1248476"/>
            <a:ext cx="5364459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600" b="1" dirty="0">
                <a:solidFill>
                  <a:srgbClr val="FF0000"/>
                </a:solidFill>
              </a:rPr>
              <a:t>3</a:t>
            </a:r>
            <a:r>
              <a:rPr lang="hu-HU" sz="6600" b="1" dirty="0" smtClean="0">
                <a:solidFill>
                  <a:srgbClr val="FF0000"/>
                </a:solidFill>
              </a:rPr>
              <a:t>. útvonal</a:t>
            </a:r>
            <a:r>
              <a:rPr lang="hu-HU" b="1" dirty="0" smtClean="0">
                <a:solidFill>
                  <a:srgbClr val="FF0000"/>
                </a:solidFill>
              </a:rPr>
              <a:t/>
            </a:r>
            <a:br>
              <a:rPr lang="hu-HU" b="1" dirty="0" smtClean="0">
                <a:solidFill>
                  <a:srgbClr val="FF0000"/>
                </a:solidFill>
              </a:rPr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73535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283" y="1608344"/>
            <a:ext cx="4334008" cy="378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8128" y="1600953"/>
            <a:ext cx="5240244" cy="380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zövegdoboz 6"/>
          <p:cNvSpPr txBox="1"/>
          <p:nvPr/>
        </p:nvSpPr>
        <p:spPr>
          <a:xfrm>
            <a:off x="675118" y="5794049"/>
            <a:ext cx="4358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Majdnem minden utca jobbkezes, nem csak oda kell néznem, hanem meg is kell állnom ha jön valaki.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076060" y="5836778"/>
            <a:ext cx="5264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Célszerű a piros nyomvonalon haladni, hogy a jobbról jövő jármű be tudjon kanyarodni mellénk.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9" name="Balra nyíl 8"/>
          <p:cNvSpPr/>
          <p:nvPr/>
        </p:nvSpPr>
        <p:spPr>
          <a:xfrm rot="21190376" flipV="1">
            <a:off x="9873821" y="4228650"/>
            <a:ext cx="63238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Balra nyíl 9"/>
          <p:cNvSpPr/>
          <p:nvPr/>
        </p:nvSpPr>
        <p:spPr>
          <a:xfrm rot="20744295">
            <a:off x="9019615" y="4376042"/>
            <a:ext cx="538385" cy="1153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Balra nyíl 10"/>
          <p:cNvSpPr/>
          <p:nvPr/>
        </p:nvSpPr>
        <p:spPr>
          <a:xfrm rot="20129495">
            <a:off x="7959585" y="4713557"/>
            <a:ext cx="786213" cy="1196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Balra nyíl 11"/>
          <p:cNvSpPr/>
          <p:nvPr/>
        </p:nvSpPr>
        <p:spPr>
          <a:xfrm rot="18114486">
            <a:off x="7383565" y="5238572"/>
            <a:ext cx="222191" cy="1538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3537959" y="316194"/>
            <a:ext cx="4469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FF0000"/>
                </a:solidFill>
              </a:rPr>
              <a:t>Tóváros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14" name="Balra nyíl 13"/>
          <p:cNvSpPr/>
          <p:nvPr/>
        </p:nvSpPr>
        <p:spPr>
          <a:xfrm rot="21087464">
            <a:off x="4631821" y="3785787"/>
            <a:ext cx="307649" cy="1538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9" y="1021686"/>
            <a:ext cx="5949463" cy="302277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454" y="1021686"/>
            <a:ext cx="5525505" cy="302277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09" y="4163103"/>
            <a:ext cx="6601623" cy="2580597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3011379" y="167026"/>
            <a:ext cx="5589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Pirosalma u. – Deák F. u.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7086600" y="4264269"/>
            <a:ext cx="45368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Pirosalma utca egyirányú. Az utca végén soroljunk be a bal oldalra és onnan kanyarodjunk balra. Az úttest  emelkedik ezért ha kell kézifékkel induljunk el, csúsztatott kuplunggal, mert jobbra a parkoló autók gátolják a kilátást.  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519254"/>
      </p:ext>
    </p:extLst>
  </p:cSld>
  <p:clrMapOvr>
    <a:masterClrMapping/>
  </p:clrMapOvr>
</p:sld>
</file>

<file path=ppt/theme/theme1.xml><?xml version="1.0" encoding="utf-8"?>
<a:theme xmlns:a="http://schemas.openxmlformats.org/drawingml/2006/main" name="Szelet">
  <a:themeElements>
    <a:clrScheme name="Szele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zelet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ele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1247</TotalTime>
  <Words>595</Words>
  <Application>Microsoft Office PowerPoint</Application>
  <PresentationFormat>Egyéni</PresentationFormat>
  <Paragraphs>74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Szelet</vt:lpstr>
      <vt:lpstr>FORGALMI VIZSGAÚTVONALAK </vt:lpstr>
      <vt:lpstr>2. dia</vt:lpstr>
      <vt:lpstr>3. dia</vt:lpstr>
      <vt:lpstr>2. útvonal </vt:lpstr>
      <vt:lpstr>5. dia</vt:lpstr>
      <vt:lpstr>6. dia</vt:lpstr>
      <vt:lpstr>3. útvonal </vt:lpstr>
      <vt:lpstr>8. dia</vt:lpstr>
      <vt:lpstr>9. dia</vt:lpstr>
      <vt:lpstr>10. dia</vt:lpstr>
      <vt:lpstr>11. dia</vt:lpstr>
      <vt:lpstr>12. dia</vt:lpstr>
      <vt:lpstr>13.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TANTEREM</dc:title>
  <dc:creator>Felhasználó</dc:creator>
  <cp:lastModifiedBy>Felhasználó</cp:lastModifiedBy>
  <cp:revision>75</cp:revision>
  <dcterms:created xsi:type="dcterms:W3CDTF">2019-05-14T03:56:10Z</dcterms:created>
  <dcterms:modified xsi:type="dcterms:W3CDTF">2019-05-30T10:38:02Z</dcterms:modified>
</cp:coreProperties>
</file>