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19"/>
  </p:notesMasterIdLst>
  <p:sldIdLst>
    <p:sldId id="300" r:id="rId2"/>
    <p:sldId id="257" r:id="rId3"/>
    <p:sldId id="258" r:id="rId4"/>
    <p:sldId id="259" r:id="rId5"/>
    <p:sldId id="287" r:id="rId6"/>
    <p:sldId id="288" r:id="rId7"/>
    <p:sldId id="289" r:id="rId8"/>
    <p:sldId id="290" r:id="rId9"/>
    <p:sldId id="291" r:id="rId10"/>
    <p:sldId id="306" r:id="rId11"/>
    <p:sldId id="318" r:id="rId12"/>
    <p:sldId id="316" r:id="rId13"/>
    <p:sldId id="317" r:id="rId14"/>
    <p:sldId id="307" r:id="rId15"/>
    <p:sldId id="294" r:id="rId16"/>
    <p:sldId id="295" r:id="rId17"/>
    <p:sldId id="31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5BA4E-CDC0-472D-B080-EE482EAE38B5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FF92-EA1F-4A7A-9CA4-5253100576E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FF92-EA1F-4A7A-9CA4-5253100576E4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320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337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981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32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870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9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98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208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398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536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B25F4DA-2AEE-40B3-9E8E-5040971431D7}" type="datetimeFigureOut">
              <a:rPr lang="hu-HU" smtClean="0"/>
              <a:pPr/>
              <a:t>2019.05.25.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F4F3DC7-EB65-4ECE-96BA-E863A37D98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153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71604" y="2214554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Forgalmi helyzetek.</a:t>
            </a:r>
          </a:p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1. rész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652120" y="6237312"/>
            <a:ext cx="321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 tovább lepéshez klikk a képre.</a:t>
            </a:r>
            <a:endParaRPr lang="hu-H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142976" y="6357958"/>
            <a:ext cx="162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bg2"/>
                </a:solidFill>
              </a:rPr>
              <a:t>20 m; 20 Km/h </a:t>
            </a:r>
            <a:endParaRPr lang="hu-HU" dirty="0">
              <a:solidFill>
                <a:schemeClr val="bg2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43636" y="6143644"/>
            <a:ext cx="162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bg2"/>
                </a:solidFill>
              </a:rPr>
              <a:t>20 m; 20 Km/h </a:t>
            </a:r>
            <a:endParaRPr lang="hu-HU" dirty="0">
              <a:solidFill>
                <a:schemeClr val="bg2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51520" y="14930"/>
            <a:ext cx="8606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rgbClr val="FF0000"/>
                </a:solidFill>
              </a:rPr>
              <a:t>Gyalogátkelőhelyek.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4" y="784371"/>
            <a:ext cx="4517132" cy="254343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21" y="3592573"/>
            <a:ext cx="6737467" cy="3218027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4788024" y="1484784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Ha a gyalogoson látjuk, hogy átakar menni a zebrán akkor át kell engedni. Nincs mérlegelési lehetőségünk.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93914" y="3284984"/>
            <a:ext cx="2084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Ha nem látható be a zebra vagy gyalogos mozgás van, akkor a zebra előtt 20 méterre 20 km/h sebességre le kell lassítani, csak akkor haladhatunk tovább ha nem jön gyalogos. (Deák F. út)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73471" y="116632"/>
            <a:ext cx="59421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b="1" dirty="0">
                <a:solidFill>
                  <a:srgbClr val="FF0000"/>
                </a:solidFill>
              </a:rPr>
              <a:t>Gyalogátkelőhelyek.</a:t>
            </a:r>
            <a:endParaRPr lang="hu-HU" sz="4800" b="1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196753"/>
            <a:ext cx="5976664" cy="254214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71" y="3873070"/>
            <a:ext cx="6143625" cy="29718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629425" y="1340768"/>
            <a:ext cx="2407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 Gáz utcában mind a két irányból beláthatatlan zebrával találkozunk.</a:t>
            </a:r>
          </a:p>
        </p:txBody>
      </p:sp>
      <p:sp>
        <p:nvSpPr>
          <p:cNvPr id="7" name="Téglalap 6"/>
          <p:cNvSpPr/>
          <p:nvPr/>
        </p:nvSpPr>
        <p:spPr>
          <a:xfrm>
            <a:off x="249335" y="4725144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Várkörúton a kerítés takarásában nem lehet látni az alacsonyabb embereket, gyerekeket.</a:t>
            </a:r>
          </a:p>
        </p:txBody>
      </p:sp>
    </p:spTree>
    <p:extLst>
      <p:ext uri="{BB962C8B-B14F-4D97-AF65-F5344CB8AC3E}">
        <p14:creationId xmlns:p14="http://schemas.microsoft.com/office/powerpoint/2010/main" val="178348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1" y="908720"/>
            <a:ext cx="5152636" cy="309866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5868144" y="1456900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 buszmegállóból induló autóbuszt ki kell engedni, ha jelezte elindulási szándékát.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149080"/>
            <a:ext cx="5174652" cy="259642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868144" y="3918580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 30 Km/h tábla után jön egy zebra mely jobbról beláthatatlan. Zebra előtt 20 méterre 20 Km/h sebességre lassítunk 2-es fokozatba kapcsoljuk a váltót, és felkészülünk az esetleg szükséges megállásra.</a:t>
            </a:r>
          </a:p>
        </p:txBody>
      </p:sp>
      <p:sp>
        <p:nvSpPr>
          <p:cNvPr id="8" name="Téglalap 7"/>
          <p:cNvSpPr/>
          <p:nvPr/>
        </p:nvSpPr>
        <p:spPr>
          <a:xfrm>
            <a:off x="1922393" y="116632"/>
            <a:ext cx="5099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Királysor a </a:t>
            </a:r>
            <a:r>
              <a:rPr lang="hu-HU" sz="3200" b="1" dirty="0">
                <a:solidFill>
                  <a:srgbClr val="FF0000"/>
                </a:solidFill>
              </a:rPr>
              <a:t>Gáz utca felől.</a:t>
            </a:r>
            <a:endParaRPr lang="hu-HU" sz="32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3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257675" cy="34480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10998"/>
            <a:ext cx="4584036" cy="344805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907704" y="332656"/>
            <a:ext cx="5574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Királysor a Gáz utca felé.</a:t>
            </a:r>
          </a:p>
        </p:txBody>
      </p:sp>
      <p:sp>
        <p:nvSpPr>
          <p:cNvPr id="5" name="Téglalap 4"/>
          <p:cNvSpPr/>
          <p:nvPr/>
        </p:nvSpPr>
        <p:spPr>
          <a:xfrm>
            <a:off x="299052" y="479715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30 Km/h sebességgel lehet közlekedni. A zebrák beláthatók csak a gázpedált engedjük el egy     kicsit és nézzük meg, hogy tapasztalunk gyalogos mozgást vagy nem</a:t>
            </a:r>
            <a:r>
              <a:rPr lang="hu-HU" sz="2000" dirty="0" smtClean="0"/>
              <a:t>.</a:t>
            </a:r>
            <a:r>
              <a:rPr lang="hu-HU" sz="2000" b="1" dirty="0"/>
              <a:t> </a:t>
            </a:r>
            <a:r>
              <a:rPr lang="hu-HU" sz="2000" dirty="0"/>
              <a:t>A sebesség korlátozás feloldó táblája a zebra után látható.</a:t>
            </a:r>
          </a:p>
        </p:txBody>
      </p:sp>
    </p:spTree>
    <p:extLst>
      <p:ext uri="{BB962C8B-B14F-4D97-AF65-F5344CB8AC3E}">
        <p14:creationId xmlns:p14="http://schemas.microsoft.com/office/powerpoint/2010/main" val="183234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000108"/>
            <a:ext cx="479972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86190"/>
            <a:ext cx="4717807" cy="289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366664" y="4600911"/>
            <a:ext cx="2909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Királysor a Géza utca felöl. A sebességkorlátozás feloldó táblája a zebra után van.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504" y="332656"/>
            <a:ext cx="867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Sebességkorlátozás feloldása.</a:t>
            </a:r>
            <a:endParaRPr lang="hu-H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53" y="1639818"/>
            <a:ext cx="4572091" cy="250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0" y="0"/>
            <a:ext cx="871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Béke tér. </a:t>
            </a:r>
          </a:p>
          <a:p>
            <a:r>
              <a:rPr lang="hu-HU" dirty="0" smtClean="0"/>
              <a:t>A piros karikákkal jelölt táblák mutatják, hogy hova kell kanyarodni, Nehezen észrevehetők ezért minden kereszteződésnél keresni kell!</a:t>
            </a:r>
            <a:endParaRPr lang="hu-HU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675" y="1586631"/>
            <a:ext cx="4086036" cy="256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4794553" y="4293096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Vigyázat jobbkezes utca!!! Jobbra kell nézni és ha jön valaki el kell engedni.</a:t>
            </a:r>
            <a:endParaRPr lang="hu-HU" dirty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371975"/>
            <a:ext cx="4572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4786314" y="5500702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Bekanyarodás után nem elég a jobbkezes utcába benézni, mert jön a zebra ahol jobbra balra kell néznünk,ha jön a gyalogos akkor el kell engednünk.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31648"/>
            <a:ext cx="4429156" cy="392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422802" y="1265858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bal oldali képen a pirossal jelzet tábla mutatja, hogy a szélső forgalmi sáv meg fog szűnni. Célszerű a piros nyomvonal szerint a belső forgalmi sávba kanyarodni, mert akkor nem kell a forgalmi sáv megszűnése miatt sávot váltani. Ha a kék nyomvonalon haladunk akkor 10 méter után sávot kell váltanunk körülnézéssel és irányjelzéssel. A zöld nyomvonalon haladás szabálytalan azonnali sikertelen vizsgához vezet.</a:t>
            </a:r>
            <a:endParaRPr lang="hu-HU" dirty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76418"/>
            <a:ext cx="4643438" cy="398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zövegdoboz 1"/>
          <p:cNvSpPr txBox="1"/>
          <p:nvPr/>
        </p:nvSpPr>
        <p:spPr>
          <a:xfrm>
            <a:off x="395536" y="18864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Horvát István utcából kanyarodunk jobbra a Vasútállomás felé.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207167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/>
              <a:t>Nézze meg a 2. részt is!</a:t>
            </a:r>
            <a:endParaRPr lang="hu-H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724128" y="1772817"/>
            <a:ext cx="327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Deák Ferenc utca – Budai út előtt.</a:t>
            </a:r>
          </a:p>
          <a:p>
            <a:r>
              <a:rPr lang="hu-HU" dirty="0" smtClean="0"/>
              <a:t>Busz áll a megállóban. Szemben a jármű elhaladása után kikerülhetjük a buszt, ha a busz nem jelzi elindulási szándékát. A kikerüléshez irányjelzés és körültekintés szükséges.  </a:t>
            </a:r>
            <a:endParaRPr lang="hu-HU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340768"/>
            <a:ext cx="5021180" cy="529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zövegdoboz 1"/>
          <p:cNvSpPr txBox="1"/>
          <p:nvPr/>
        </p:nvSpPr>
        <p:spPr>
          <a:xfrm>
            <a:off x="395536" y="1886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Deák Ferenc utcából jobbra kanyarodunk, majd a következő kereszteződésnél kanyarodjunk balra.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rgalmi helyzetek\20170112_122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1" y="1305884"/>
            <a:ext cx="3857625" cy="5147452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0" y="620688"/>
            <a:ext cx="407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felfestett nyilakból alig látszik, hogy melyik sáv merre megy. 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071934" y="4929198"/>
            <a:ext cx="5072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Célszerű a belső forgalmi sávba kanyarodni (1), hogy felkészüljünk a balra kanyarodáshoz és kanyarodás után ne menjünk rá a záróvonalra. A (2) –es nyomvonal szabályos, de nehezebb lesz átsorolni a belső sávba a balra kanyarodáshoz. A (3)</a:t>
            </a:r>
            <a:r>
              <a:rPr lang="hu-HU" dirty="0" err="1" smtClean="0"/>
              <a:t>-as</a:t>
            </a:r>
            <a:r>
              <a:rPr lang="hu-HU" dirty="0" smtClean="0"/>
              <a:t> nyomvonal szabálytalan. </a:t>
            </a:r>
            <a:endParaRPr lang="hu-HU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56010"/>
            <a:ext cx="4000528" cy="41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5715008" y="235743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2"/>
                </a:solidFill>
              </a:rPr>
              <a:t>1</a:t>
            </a:r>
            <a:endParaRPr lang="hu-HU" sz="2800" dirty="0">
              <a:solidFill>
                <a:schemeClr val="bg2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143900" y="185736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2"/>
                </a:solidFill>
              </a:rPr>
              <a:t>2</a:t>
            </a:r>
            <a:endParaRPr lang="hu-HU" sz="2800" dirty="0">
              <a:solidFill>
                <a:schemeClr val="bg2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572132" y="314324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3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00034" y="-27914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FF0000"/>
                </a:solidFill>
              </a:rPr>
              <a:t>Deák Ferenc utcából jobbra kanyarodunk, majd a következő kereszteződésnél kanyarodjunk balra.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548680"/>
            <a:ext cx="4286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Látjuk, hogy ebből a sávból már könnyebb a balra kanyarodó sávra ráhajtani.</a:t>
            </a:r>
          </a:p>
          <a:p>
            <a:r>
              <a:rPr lang="hu-HU" dirty="0" smtClean="0"/>
              <a:t>(Budai út – a Gáz utca előtt). Vigyázz középen van egy jelzőlámpa ami most zöld de mire odaérsz piros lesz.</a:t>
            </a:r>
            <a:endParaRPr lang="hu-HU" dirty="0"/>
          </a:p>
        </p:txBody>
      </p:sp>
      <p:pic>
        <p:nvPicPr>
          <p:cNvPr id="3075" name="Picture 3" descr="D:\forgalmi helyzetek\20170112_122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418" y="692696"/>
            <a:ext cx="4357691" cy="528638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4190062" y="6054498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balra kanyarodó sávba akkor kezdjük meg a besorolást amikor nyílik a sáv.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5750727" y="3893347"/>
            <a:ext cx="571504" cy="500066"/>
          </a:xfrm>
          <a:prstGeom prst="straightConnector1">
            <a:avLst/>
          </a:prstGeom>
          <a:ln w="158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26151"/>
            <a:ext cx="3923928" cy="457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églalap 1"/>
          <p:cNvSpPr/>
          <p:nvPr/>
        </p:nvSpPr>
        <p:spPr>
          <a:xfrm>
            <a:off x="500034" y="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Deák Ferenc utcából jobbra kanyarodunk, majd a következő kereszteződésnél </a:t>
            </a:r>
            <a:r>
              <a:rPr lang="hu-HU" b="1" dirty="0" smtClean="0">
                <a:solidFill>
                  <a:srgbClr val="FF0000"/>
                </a:solidFill>
              </a:rPr>
              <a:t>(Gáz utca) kanyarodjunk </a:t>
            </a:r>
            <a:r>
              <a:rPr lang="hu-HU" b="1" dirty="0">
                <a:solidFill>
                  <a:srgbClr val="FF0000"/>
                </a:solidFill>
              </a:rPr>
              <a:t>balra.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588"/>
            <a:ext cx="726760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928662" y="0"/>
            <a:ext cx="8001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0000"/>
                </a:solidFill>
              </a:rPr>
              <a:t>Széchenyi út a Horvát István utca </a:t>
            </a:r>
            <a:r>
              <a:rPr lang="hu-HU" sz="2400" b="1" dirty="0" smtClean="0">
                <a:solidFill>
                  <a:srgbClr val="FF0000"/>
                </a:solidFill>
              </a:rPr>
              <a:t>után.</a:t>
            </a:r>
          </a:p>
          <a:p>
            <a:pPr algn="ctr"/>
            <a:endParaRPr lang="hu-H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hu-HU" sz="2000" dirty="0" smtClean="0"/>
              <a:t>A bekarikázott tábla jelzi, hogy a forgalmi sávunk balra fog tovább haladni. Önállóan sávot kell váltanunk jobbra nézés és irányjelző használattal.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09750"/>
            <a:ext cx="69532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285720" y="142852"/>
            <a:ext cx="83582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Széchenyi út a Csíkvári úti körforgalom elött. </a:t>
            </a:r>
          </a:p>
          <a:p>
            <a:pPr algn="ctr"/>
            <a:endParaRPr lang="hu-H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hu-HU" sz="2400" dirty="0" smtClean="0"/>
              <a:t>A kerékpársáv végénél jobbra kell nézni, hogy jön e kerékpáros aki rá akar hajtani az úttestre!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1611926"/>
            <a:ext cx="6723627" cy="500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7500958" y="5000636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2"/>
                </a:solidFill>
              </a:rPr>
              <a:t>1</a:t>
            </a:r>
            <a:endParaRPr lang="hu-HU" sz="3200" dirty="0">
              <a:solidFill>
                <a:schemeClr val="bg2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285984" y="3357562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2"/>
                </a:solidFill>
              </a:rPr>
              <a:t>2</a:t>
            </a:r>
            <a:endParaRPr lang="hu-HU" sz="2800" dirty="0">
              <a:solidFill>
                <a:schemeClr val="bg2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429520" y="3571876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2"/>
                </a:solidFill>
              </a:rPr>
              <a:t>3</a:t>
            </a:r>
            <a:endParaRPr lang="hu-HU" sz="2800" dirty="0">
              <a:solidFill>
                <a:schemeClr val="bg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0034" y="160159"/>
            <a:ext cx="82868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Széchenyi út a Csíkvári úti </a:t>
            </a:r>
            <a:r>
              <a:rPr lang="hu-HU" sz="3200" b="1" dirty="0" smtClean="0">
                <a:solidFill>
                  <a:srgbClr val="FF0000"/>
                </a:solidFill>
              </a:rPr>
              <a:t>körforgalom. 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Körforgalomból kimenet három irányba kell néznünk? 1- jobbról jön- kerékpáros, 2- balról jön-e gyalogos, 3- jobbról jön-e gyalogos.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988840"/>
            <a:ext cx="4464496" cy="342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0" y="0"/>
            <a:ext cx="8858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Kötelező </a:t>
            </a:r>
            <a:r>
              <a:rPr lang="hu-HU" sz="2800" b="1" dirty="0">
                <a:solidFill>
                  <a:srgbClr val="FF0000"/>
                </a:solidFill>
              </a:rPr>
              <a:t>haladási </a:t>
            </a:r>
            <a:r>
              <a:rPr lang="hu-HU" sz="2800" b="1" dirty="0" smtClean="0">
                <a:solidFill>
                  <a:srgbClr val="FF0000"/>
                </a:solidFill>
              </a:rPr>
              <a:t>irány. 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Ha a közlekedés során bárhol látunk kötelező haladási irány táblát akkor jeleznünk kell, abba az irányba amerre a tábla mutat.</a:t>
            </a:r>
            <a:endParaRPr lang="hu-HU" sz="2400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4945"/>
            <a:ext cx="434770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5857884" y="235743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Lövölde út – Budai út.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594928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Széchenyi út Börgöndi út felé.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7" y="1772817"/>
            <a:ext cx="4478515" cy="300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5364088" y="5085184"/>
            <a:ext cx="3571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parkoló autók után ki kell sorolni a járdaszegély mellé mert jobbra tartási kötelezettségünk van. Irányjelzés és jobbra nézést kötelező.</a:t>
            </a:r>
            <a:endParaRPr lang="hu-HU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1" y="1916831"/>
            <a:ext cx="4324593" cy="28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520154" y="5229200"/>
            <a:ext cx="3643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parkoló autókat szabályosan kell kikerülni irányjelzés és balra nézést kötelező.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123728" y="332656"/>
            <a:ext cx="5026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FF0000"/>
                </a:solidFill>
              </a:rPr>
              <a:t>Kikerülés.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TM10001115[[fn=Csomag]]</Template>
  <TotalTime>1248</TotalTime>
  <Words>712</Words>
  <Application>Microsoft Office PowerPoint</Application>
  <PresentationFormat>Diavetítés a képernyőre (4:3 oldalarány)</PresentationFormat>
  <Paragraphs>59</Paragraphs>
  <Slides>17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Parcel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Székesfehérvári csomópontok oktatása</dc:title>
  <dc:creator>Felhasználó</dc:creator>
  <cp:lastModifiedBy>Felhasználó</cp:lastModifiedBy>
  <cp:revision>96</cp:revision>
  <dcterms:created xsi:type="dcterms:W3CDTF">2017-01-12T18:48:16Z</dcterms:created>
  <dcterms:modified xsi:type="dcterms:W3CDTF">2019-05-25T05:44:18Z</dcterms:modified>
</cp:coreProperties>
</file>